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71" r:id="rId15"/>
    <p:sldId id="269" r:id="rId16"/>
    <p:sldId id="268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175CA4F-0DB9-4FC1-9939-08321EFB5A4D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70"/>
            <p14:sldId id="271"/>
            <p14:sldId id="269"/>
            <p14:sldId id="268"/>
            <p14:sldId id="27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0" autoAdjust="0"/>
    <p:restoredTop sz="94660"/>
  </p:normalViewPr>
  <p:slideViewPr>
    <p:cSldViewPr>
      <p:cViewPr varScale="1">
        <p:scale>
          <a:sx n="101" d="100"/>
          <a:sy n="101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320C-A290-4824-A177-017B27E4D03F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94B7-2E6D-4103-B928-9B0E75E5E5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320C-A290-4824-A177-017B27E4D03F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94B7-2E6D-4103-B928-9B0E75E5E5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320C-A290-4824-A177-017B27E4D03F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94B7-2E6D-4103-B928-9B0E75E5E5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320C-A290-4824-A177-017B27E4D03F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94B7-2E6D-4103-B928-9B0E75E5E5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320C-A290-4824-A177-017B27E4D03F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94B7-2E6D-4103-B928-9B0E75E5E5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320C-A290-4824-A177-017B27E4D03F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94B7-2E6D-4103-B928-9B0E75E5E5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320C-A290-4824-A177-017B27E4D03F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94B7-2E6D-4103-B928-9B0E75E5E5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320C-A290-4824-A177-017B27E4D03F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94B7-2E6D-4103-B928-9B0E75E5E5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320C-A290-4824-A177-017B27E4D03F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94B7-2E6D-4103-B928-9B0E75E5E5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320C-A290-4824-A177-017B27E4D03F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94B7-2E6D-4103-B928-9B0E75E5E54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320C-A290-4824-A177-017B27E4D03F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7C94B7-2E6D-4103-B928-9B0E75E5E54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C77C94B7-2E6D-4103-B928-9B0E75E5E54B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45DC320C-A290-4824-A177-017B27E4D03F}" type="datetimeFigureOut">
              <a:rPr lang="ru-RU" smtClean="0"/>
              <a:t>04.05.2015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b="1" dirty="0"/>
              <a:t>Организация, координация и контроль деятельности </a:t>
            </a:r>
            <a:r>
              <a:rPr lang="ru-RU" sz="4000" b="1" dirty="0" smtClean="0"/>
              <a:t>подчиненных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2216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Принятие решений: интуитивных и рациональных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114300" indent="0">
              <a:buNone/>
            </a:pPr>
            <a:r>
              <a:rPr lang="ru-RU" b="1" dirty="0"/>
              <a:t>Этапы решения </a:t>
            </a:r>
            <a:r>
              <a:rPr lang="ru-RU" b="1" dirty="0" smtClean="0"/>
              <a:t>проблемы</a:t>
            </a:r>
          </a:p>
          <a:p>
            <a:pPr marL="114300" indent="0">
              <a:buNone/>
            </a:pPr>
            <a:r>
              <a:rPr lang="ru-RU" dirty="0"/>
              <a:t>1.  Анализ проблемы – на этой стадии </a:t>
            </a:r>
            <a:r>
              <a:rPr lang="ru-RU" dirty="0" smtClean="0"/>
              <a:t>собирается  </a:t>
            </a:r>
            <a:r>
              <a:rPr lang="ru-RU" dirty="0"/>
              <a:t>информация  для  определения  реальности </a:t>
            </a:r>
            <a:r>
              <a:rPr lang="ru-RU" dirty="0" smtClean="0"/>
              <a:t>существования </a:t>
            </a:r>
            <a:r>
              <a:rPr lang="ru-RU" dirty="0"/>
              <a:t>проблемы и причин ее </a:t>
            </a:r>
            <a:r>
              <a:rPr lang="ru-RU" dirty="0" smtClean="0"/>
              <a:t>возникновения</a:t>
            </a:r>
            <a:r>
              <a:rPr lang="ru-RU" dirty="0"/>
              <a:t>, а также оценивается ее важность.</a:t>
            </a:r>
          </a:p>
          <a:p>
            <a:pPr marL="114300" indent="0">
              <a:buNone/>
            </a:pPr>
            <a:r>
              <a:rPr lang="ru-RU" dirty="0"/>
              <a:t>2.  Постановка цели и определение критериев </a:t>
            </a:r>
            <a:r>
              <a:rPr lang="ru-RU" dirty="0" smtClean="0"/>
              <a:t>успеха </a:t>
            </a:r>
            <a:r>
              <a:rPr lang="ru-RU" dirty="0"/>
              <a:t>– здесь нужно иметь ясное </a:t>
            </a:r>
            <a:r>
              <a:rPr lang="ru-RU" dirty="0" smtClean="0"/>
              <a:t>представление </a:t>
            </a:r>
            <a:r>
              <a:rPr lang="ru-RU" dirty="0"/>
              <a:t>о цели и о том, как и с помощью каких </a:t>
            </a:r>
            <a:r>
              <a:rPr lang="ru-RU" dirty="0" smtClean="0"/>
              <a:t>показателей </a:t>
            </a:r>
            <a:r>
              <a:rPr lang="ru-RU" dirty="0"/>
              <a:t>будет оцениваться успех в ее </a:t>
            </a:r>
            <a:r>
              <a:rPr lang="ru-RU" dirty="0" smtClean="0"/>
              <a:t>достижении</a:t>
            </a:r>
            <a:r>
              <a:rPr lang="ru-RU" dirty="0"/>
              <a:t>.</a:t>
            </a:r>
          </a:p>
          <a:p>
            <a:pPr marL="114300" indent="0">
              <a:buNone/>
            </a:pPr>
            <a:r>
              <a:rPr lang="ru-RU" dirty="0"/>
              <a:t>3.  Накопление информации – на данном этапе </a:t>
            </a:r>
            <a:r>
              <a:rPr lang="ru-RU" dirty="0" smtClean="0"/>
              <a:t>требуется </a:t>
            </a:r>
            <a:r>
              <a:rPr lang="ru-RU" dirty="0"/>
              <a:t>собрать данные и выдвинуть идеи, из </a:t>
            </a:r>
            <a:r>
              <a:rPr lang="ru-RU" dirty="0" smtClean="0"/>
              <a:t>которых </a:t>
            </a:r>
            <a:r>
              <a:rPr lang="ru-RU" dirty="0"/>
              <a:t>затем можно будет выбрать варианты, </a:t>
            </a:r>
            <a:r>
              <a:rPr lang="ru-RU" dirty="0" smtClean="0"/>
              <a:t>и </a:t>
            </a:r>
            <a:r>
              <a:rPr lang="ru-RU" dirty="0"/>
              <a:t>оценить их сравнительную полезность.</a:t>
            </a:r>
          </a:p>
          <a:p>
            <a:pPr marL="114300" indent="0">
              <a:buNone/>
            </a:pPr>
            <a:r>
              <a:rPr lang="ru-RU" dirty="0"/>
              <a:t>4.  Принятие решения – после оценки </a:t>
            </a:r>
            <a:r>
              <a:rPr lang="ru-RU" dirty="0" smtClean="0"/>
              <a:t>принимается  </a:t>
            </a:r>
            <a:r>
              <a:rPr lang="ru-RU" dirty="0"/>
              <a:t>решение  в </a:t>
            </a:r>
            <a:r>
              <a:rPr lang="ru-RU" dirty="0" smtClean="0"/>
              <a:t>пользу  </a:t>
            </a:r>
            <a:r>
              <a:rPr lang="ru-RU" dirty="0"/>
              <a:t>наилучшего  </a:t>
            </a:r>
            <a:r>
              <a:rPr lang="ru-RU" dirty="0" smtClean="0"/>
              <a:t>направления </a:t>
            </a:r>
            <a:r>
              <a:rPr lang="ru-RU" dirty="0"/>
              <a:t>деятельности.</a:t>
            </a:r>
          </a:p>
          <a:p>
            <a:pPr marL="114300" indent="0">
              <a:buNone/>
            </a:pPr>
            <a:r>
              <a:rPr lang="ru-RU" dirty="0"/>
              <a:t>5.  Реализация,  осуществление  –  </a:t>
            </a:r>
            <a:r>
              <a:rPr lang="ru-RU" dirty="0" smtClean="0"/>
              <a:t>планируется все </a:t>
            </a:r>
            <a:r>
              <a:rPr lang="ru-RU" dirty="0"/>
              <a:t>то, что нужно сделать, и выполняется </a:t>
            </a:r>
            <a:r>
              <a:rPr lang="ru-RU" dirty="0" smtClean="0"/>
              <a:t>план действий</a:t>
            </a:r>
            <a:r>
              <a:rPr lang="ru-RU" dirty="0"/>
              <a:t>.</a:t>
            </a:r>
          </a:p>
          <a:p>
            <a:pPr marL="114300" indent="0">
              <a:buNone/>
            </a:pPr>
            <a:r>
              <a:rPr lang="ru-RU" dirty="0"/>
              <a:t>6.  Рассмотрение достигнутых успехов – </a:t>
            </a:r>
            <a:r>
              <a:rPr lang="ru-RU" dirty="0" smtClean="0"/>
              <a:t>дается оценка </a:t>
            </a:r>
            <a:r>
              <a:rPr lang="ru-RU" dirty="0"/>
              <a:t>тому, что прошло хорошо, что менее </a:t>
            </a:r>
            <a:r>
              <a:rPr lang="ru-RU" dirty="0" smtClean="0"/>
              <a:t>хорошо</a:t>
            </a:r>
            <a:r>
              <a:rPr lang="ru-RU" dirty="0"/>
              <a:t>, и высказываются замечания на </a:t>
            </a:r>
            <a:r>
              <a:rPr lang="ru-RU" dirty="0" smtClean="0"/>
              <a:t>будущее (</a:t>
            </a:r>
            <a:r>
              <a:rPr lang="ru-RU" dirty="0"/>
              <a:t>это исключительно важная стадия, которая </a:t>
            </a:r>
            <a:r>
              <a:rPr lang="ru-RU" dirty="0" smtClean="0"/>
              <a:t>часто </a:t>
            </a:r>
            <a:r>
              <a:rPr lang="ru-RU" dirty="0"/>
              <a:t>опускается).</a:t>
            </a:r>
          </a:p>
        </p:txBody>
      </p:sp>
    </p:spTree>
    <p:extLst>
      <p:ext uri="{BB962C8B-B14F-4D97-AF65-F5344CB8AC3E}">
        <p14:creationId xmlns:p14="http://schemas.microsoft.com/office/powerpoint/2010/main" val="15613613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Мотивация и стимулирование</a:t>
            </a:r>
            <a:endParaRPr lang="ru-RU" sz="4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12" y="1681162"/>
            <a:ext cx="6657975" cy="463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69666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Мотивация и стимулирование</a:t>
            </a:r>
            <a:br>
              <a:rPr lang="ru-RU" sz="4000" dirty="0" smtClean="0"/>
            </a:br>
            <a:endParaRPr lang="ru-RU" sz="4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08720"/>
            <a:ext cx="5202242" cy="444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1" y="5521605"/>
            <a:ext cx="5976664" cy="7200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dirty="0" smtClean="0"/>
              <a:t>В образовательных организациях преобладает </a:t>
            </a:r>
            <a:r>
              <a:rPr lang="ru-RU" b="1" dirty="0" smtClean="0"/>
              <a:t>мотивационная система </a:t>
            </a:r>
            <a:r>
              <a:rPr lang="ru-RU" dirty="0" smtClean="0"/>
              <a:t>управления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39261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типы мотивации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700" y="1971675"/>
            <a:ext cx="57150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81698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346050"/>
          </a:xfrm>
        </p:spPr>
        <p:txBody>
          <a:bodyPr/>
          <a:lstStyle/>
          <a:p>
            <a:r>
              <a:rPr lang="ru-RU" sz="2800" dirty="0" smtClean="0"/>
              <a:t>Основные мотивационные типы работников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8280920" cy="5636096"/>
          </a:xfrm>
        </p:spPr>
        <p:txBody>
          <a:bodyPr>
            <a:noAutofit/>
          </a:bodyPr>
          <a:lstStyle/>
          <a:p>
            <a:pPr marL="114300" indent="0">
              <a:buNone/>
            </a:pPr>
            <a:r>
              <a:rPr lang="ru-RU" sz="1100" b="1" dirty="0" err="1"/>
              <a:t>Инструментал</a:t>
            </a:r>
            <a:endParaRPr lang="ru-RU" sz="1100" b="1" dirty="0"/>
          </a:p>
          <a:p>
            <a:r>
              <a:rPr lang="ru-RU" sz="1100" dirty="0"/>
              <a:t>Для </a:t>
            </a:r>
            <a:r>
              <a:rPr lang="ru-RU" sz="1100" dirty="0" err="1"/>
              <a:t>инструментала</a:t>
            </a:r>
            <a:r>
              <a:rPr lang="ru-RU" sz="1100" dirty="0"/>
              <a:t> главная мотивация — это его заработок. </a:t>
            </a:r>
            <a:r>
              <a:rPr lang="ru-RU" sz="1100" dirty="0" smtClean="0"/>
              <a:t>Он </a:t>
            </a:r>
            <a:r>
              <a:rPr lang="ru-RU" sz="1100" dirty="0"/>
              <a:t>готов выкладываться на 100%, если ему хорошо платят</a:t>
            </a:r>
            <a:r>
              <a:rPr lang="ru-RU" sz="1100" dirty="0" smtClean="0"/>
              <a:t>. Сама </a:t>
            </a:r>
            <a:r>
              <a:rPr lang="ru-RU" sz="1100" dirty="0"/>
              <a:t>по себе работа и ее содержание не представляют для него особой ценности. К управлению он не рвется, а карьерный рост рассматривает как возможность получать больше денег</a:t>
            </a:r>
            <a:r>
              <a:rPr lang="ru-RU" sz="1100" dirty="0" smtClean="0"/>
              <a:t>. Отслеживает </a:t>
            </a:r>
            <a:r>
              <a:rPr lang="ru-RU" sz="1100" dirty="0"/>
              <a:t>свою рыночную стоимость и регулярно </a:t>
            </a:r>
            <a:r>
              <a:rPr lang="ru-RU" sz="1100" dirty="0" smtClean="0"/>
              <a:t>просит </a:t>
            </a:r>
            <a:r>
              <a:rPr lang="ru-RU" sz="1100" dirty="0"/>
              <a:t>повышения зарплаты. Он не привязывается к </a:t>
            </a:r>
            <a:r>
              <a:rPr lang="ru-RU" sz="1100" dirty="0" smtClean="0"/>
              <a:t>коллективу, </a:t>
            </a:r>
            <a:r>
              <a:rPr lang="ru-RU" sz="1100" dirty="0"/>
              <a:t>не задумываясь, уходит туда, где предложат больше. В тяжелое для </a:t>
            </a:r>
            <a:r>
              <a:rPr lang="ru-RU" sz="1100" dirty="0" smtClean="0"/>
              <a:t>организации время </a:t>
            </a:r>
            <a:r>
              <a:rPr lang="ru-RU" sz="1100" dirty="0"/>
              <a:t>он покинет ее первым</a:t>
            </a:r>
            <a:r>
              <a:rPr lang="ru-RU" sz="1100" dirty="0" smtClean="0"/>
              <a:t>. Лучшая </a:t>
            </a:r>
            <a:r>
              <a:rPr lang="ru-RU" sz="1100" dirty="0"/>
              <a:t>система мотивация для такого сотрудника — это премия, бонусы и штрафы.</a:t>
            </a:r>
          </a:p>
          <a:p>
            <a:pPr marL="114300" indent="0">
              <a:buNone/>
            </a:pPr>
            <a:r>
              <a:rPr lang="ru-RU" sz="1100" b="1" dirty="0"/>
              <a:t>Профессионал</a:t>
            </a:r>
          </a:p>
          <a:p>
            <a:r>
              <a:rPr lang="ru-RU" sz="1100" dirty="0"/>
              <a:t>В отличие от </a:t>
            </a:r>
            <a:r>
              <a:rPr lang="ru-RU" sz="1100" dirty="0" err="1"/>
              <a:t>инструментала</a:t>
            </a:r>
            <a:r>
              <a:rPr lang="ru-RU" sz="1100" dirty="0"/>
              <a:t>, профессионалу не так важны деньги, как сама работа. Такой сотрудник легко справляется со сложной, но интересной ему работой. Для него работа — это способ самовыражения и возможность доказать, что он способен выполнять то, что другим не под силу</a:t>
            </a:r>
            <a:r>
              <a:rPr lang="ru-RU" sz="1100" dirty="0" smtClean="0"/>
              <a:t>. Он </a:t>
            </a:r>
            <a:r>
              <a:rPr lang="ru-RU" sz="1100" dirty="0"/>
              <a:t>часто подходит к </a:t>
            </a:r>
            <a:r>
              <a:rPr lang="ru-RU" sz="1100" dirty="0" smtClean="0"/>
              <a:t>работе </a:t>
            </a:r>
            <a:r>
              <a:rPr lang="ru-RU" sz="1100" dirty="0"/>
              <a:t>избирательно, избегая рутины и предпочитая то, что ему нравится. И здесь нужен дополнительный контроль</a:t>
            </a:r>
            <a:r>
              <a:rPr lang="ru-RU" sz="1100" dirty="0" smtClean="0"/>
              <a:t>. Для </a:t>
            </a:r>
            <a:r>
              <a:rPr lang="ru-RU" sz="1100" dirty="0"/>
              <a:t>такого сотрудника денежный метод мотивации малоэффективен. С ним нужно советоваться, призывая его в качестве эксперта, отмечая его профессионализм и вклад в развитие компании. Такое отношение стимулирует его лучше всего.</a:t>
            </a:r>
          </a:p>
          <a:p>
            <a:pPr marL="114300" indent="0">
              <a:buNone/>
            </a:pPr>
            <a:r>
              <a:rPr lang="ru-RU" sz="1100" b="1" dirty="0"/>
              <a:t>Патриот</a:t>
            </a:r>
          </a:p>
          <a:p>
            <a:r>
              <a:rPr lang="ru-RU" sz="1100" dirty="0"/>
              <a:t>Патриот, как и профессионал, ждет от руководства компании, в которой трудится, признания своих заслуг, но в отличие от него, не стремится расти профессионально. Ему гораздо важнее результативность общего дела, чем деньги или престижность работы. Он хочет быть нужным своей </a:t>
            </a:r>
            <a:r>
              <a:rPr lang="ru-RU" sz="1100" dirty="0" smtClean="0"/>
              <a:t>организации. Общественный </a:t>
            </a:r>
            <a:r>
              <a:rPr lang="ru-RU" sz="1100" dirty="0"/>
              <a:t>лидер — пожалуй, это наиболее точное обозначение его миссии в компании. Он — душа коллектива и способен оказывать сильное влияние на других </a:t>
            </a:r>
            <a:r>
              <a:rPr lang="ru-RU" sz="1100" dirty="0" smtClean="0"/>
              <a:t>сотрудников. Системой </a:t>
            </a:r>
            <a:r>
              <a:rPr lang="ru-RU" sz="1100" dirty="0"/>
              <a:t>мотивации в виде бонусов и штрафов на него влиять бесполезно, гораздо эффективнее объявить ему благодарность или сделать выговор.</a:t>
            </a:r>
          </a:p>
          <a:p>
            <a:pPr marL="114300" indent="0">
              <a:buNone/>
            </a:pPr>
            <a:r>
              <a:rPr lang="ru-RU" sz="1100" b="1" dirty="0"/>
              <a:t>Хозяин</a:t>
            </a:r>
          </a:p>
          <a:p>
            <a:r>
              <a:rPr lang="ru-RU" sz="1100" dirty="0" smtClean="0"/>
              <a:t>Хорошо </a:t>
            </a:r>
            <a:r>
              <a:rPr lang="ru-RU" sz="1100" dirty="0"/>
              <a:t>организован, нацелен на результат и способен усердно работать. Он добровольно берет на себя ответственность и проявляет инициативу</a:t>
            </a:r>
            <a:r>
              <a:rPr lang="ru-RU" sz="1100" dirty="0" smtClean="0"/>
              <a:t>. Но </a:t>
            </a:r>
            <a:r>
              <a:rPr lang="ru-RU" sz="1100" dirty="0"/>
              <a:t>управлять им не просто. Ему нужна свобода действий, он не терпим к критике и контролю с чьей-либо стороны. Бывает категоричным и часто отстаивает свою точку зрения</a:t>
            </a:r>
            <a:r>
              <a:rPr lang="ru-RU" sz="1100" dirty="0" smtClean="0"/>
              <a:t>. Денежный </a:t>
            </a:r>
            <a:r>
              <a:rPr lang="ru-RU" sz="1100" dirty="0"/>
              <a:t>фактор и содержание работы для него не имеют особого значения. Ему важнее признание его авторитета руководством компании, с которым он хочет быть на равных</a:t>
            </a:r>
            <a:r>
              <a:rPr lang="ru-RU" sz="1100" dirty="0" smtClean="0"/>
              <a:t>. Сотрудничество </a:t>
            </a:r>
            <a:r>
              <a:rPr lang="ru-RU" sz="1100" dirty="0"/>
              <a:t>с ним принесет хорошие плоды, если ему дать достаточно свободы и предоставить возможность действовать самостоятельно.</a:t>
            </a:r>
          </a:p>
          <a:p>
            <a:pPr marL="114300" indent="0">
              <a:buNone/>
            </a:pPr>
            <a:r>
              <a:rPr lang="ru-RU" sz="1100" b="1" dirty="0"/>
              <a:t>Люмпен</a:t>
            </a:r>
          </a:p>
          <a:p>
            <a:r>
              <a:rPr lang="ru-RU" sz="1100" dirty="0"/>
              <a:t>В отличие от хозяина, люмпену чужда активность и ответственность. В работе он безынициативен, а к профессиональному росту равнодушен</a:t>
            </a:r>
            <a:r>
              <a:rPr lang="ru-RU" sz="1100" dirty="0" smtClean="0"/>
              <a:t>. Если </a:t>
            </a:r>
            <a:r>
              <a:rPr lang="ru-RU" sz="1100" dirty="0"/>
              <a:t>бы можно было не работать, он бы не работал. Он нуждается в постоянном контроле, а что касается мотивации, то у такого сотрудника просто отсутствует</a:t>
            </a:r>
            <a:r>
              <a:rPr lang="ru-RU" sz="1100" dirty="0" smtClean="0"/>
              <a:t>. Стоит </a:t>
            </a:r>
            <a:r>
              <a:rPr lang="ru-RU" sz="1100" dirty="0"/>
              <a:t>незначительно ослабить контроль, как его производительность падает. Стимулировать деньгами его невозможно, они интересны ему меньше </a:t>
            </a:r>
            <a:r>
              <a:rPr lang="ru-RU" sz="1100" dirty="0" smtClean="0"/>
              <a:t>всего. Признание</a:t>
            </a:r>
            <a:r>
              <a:rPr lang="ru-RU" sz="1100" dirty="0"/>
              <a:t>, карьера и прочие пряники его тоже не вдохновляют, а вот кнут ему просто необходим</a:t>
            </a:r>
            <a:r>
              <a:rPr lang="ru-RU" sz="1100" dirty="0" smtClean="0"/>
              <a:t>. Люмпенский </a:t>
            </a:r>
            <a:r>
              <a:rPr lang="ru-RU" sz="1100" dirty="0"/>
              <a:t>тип очень характерен для нашей страны. </a:t>
            </a:r>
          </a:p>
        </p:txBody>
      </p:sp>
    </p:spTree>
    <p:extLst>
      <p:ext uri="{BB962C8B-B14F-4D97-AF65-F5344CB8AC3E}">
        <p14:creationId xmlns:p14="http://schemas.microsoft.com/office/powerpoint/2010/main" val="10481495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Возможные стимулы</a:t>
            </a:r>
            <a:endParaRPr lang="ru-RU" sz="36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1268760"/>
            <a:ext cx="7620000" cy="480060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1800" dirty="0" smtClean="0"/>
              <a:t>1</a:t>
            </a:r>
            <a:r>
              <a:rPr lang="ru-RU" sz="1800" dirty="0"/>
              <a:t>. Негативные - наказания и различного рода санкции.</a:t>
            </a:r>
          </a:p>
          <a:p>
            <a:pPr marL="114300" indent="0">
              <a:buNone/>
            </a:pPr>
            <a:r>
              <a:rPr lang="ru-RU" sz="1800" dirty="0"/>
              <a:t>2. Денежные - заработная плата, премии и надбавки.</a:t>
            </a:r>
          </a:p>
          <a:p>
            <a:pPr marL="114300" indent="0">
              <a:buNone/>
            </a:pPr>
            <a:r>
              <a:rPr lang="ru-RU" sz="1800" dirty="0"/>
              <a:t>3. Натуральные - покупка или аренда жилья, предоставление автомобиля, оплата медицинских услуг и т.п.</a:t>
            </a:r>
          </a:p>
          <a:p>
            <a:pPr marL="114300" indent="0">
              <a:buNone/>
            </a:pPr>
            <a:r>
              <a:rPr lang="ru-RU" sz="1800" dirty="0"/>
              <a:t>4. Моральные - грамоты, знаки и символы отличия, представление к наградам и т. п.</a:t>
            </a:r>
          </a:p>
          <a:p>
            <a:pPr marL="114300" indent="0">
              <a:buNone/>
            </a:pPr>
            <a:r>
              <a:rPr lang="ru-RU" sz="1800" dirty="0"/>
              <a:t>5. Патернализм - дополнительное социальное и медицинское страхование, создание условий для досуга и отдыха и т. п.</a:t>
            </a:r>
          </a:p>
          <a:p>
            <a:pPr marL="114300" indent="0">
              <a:buNone/>
            </a:pPr>
            <a:r>
              <a:rPr lang="ru-RU" sz="1800" dirty="0"/>
              <a:t>6. Организационные - повышение качества трудовой жизни в организации.</a:t>
            </a:r>
          </a:p>
          <a:p>
            <a:pPr marL="114300" indent="0">
              <a:buNone/>
            </a:pPr>
            <a:r>
              <a:rPr lang="ru-RU" sz="1800" dirty="0" smtClean="0"/>
              <a:t>7. Привлечение </a:t>
            </a:r>
            <a:r>
              <a:rPr lang="ru-RU" sz="1800" dirty="0"/>
              <a:t>к </a:t>
            </a:r>
            <a:r>
              <a:rPr lang="ru-RU" sz="1800" dirty="0" smtClean="0"/>
              <a:t>участию </a:t>
            </a:r>
            <a:r>
              <a:rPr lang="ru-RU" sz="1800" dirty="0"/>
              <a:t>в управлении.</a:t>
            </a:r>
          </a:p>
          <a:p>
            <a:pPr marL="114300" indent="0">
              <a:buNone/>
            </a:pP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0411"/>
            <a:ext cx="7668852" cy="1680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05227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Атмосфера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ru-RU" dirty="0"/>
              <a:t>Чтобы создать воодушевленную атмосферу, порождающую успех, вам необходимо:</a:t>
            </a:r>
          </a:p>
          <a:p>
            <a:pPr marL="114300" indent="0">
              <a:buNone/>
            </a:pPr>
            <a:r>
              <a:rPr lang="ru-RU" dirty="0"/>
              <a:t>•  излучать энтузиазм — он заразителен;</a:t>
            </a:r>
          </a:p>
          <a:p>
            <a:pPr marL="114300" indent="0">
              <a:buNone/>
            </a:pPr>
            <a:r>
              <a:rPr lang="ru-RU" dirty="0"/>
              <a:t>•  </a:t>
            </a:r>
            <a:r>
              <a:rPr lang="ru-RU" dirty="0" smtClean="0"/>
              <a:t>делать, </a:t>
            </a:r>
            <a:r>
              <a:rPr lang="ru-RU" dirty="0"/>
              <a:t>а не повествовать о будущих результатах;</a:t>
            </a:r>
          </a:p>
          <a:p>
            <a:pPr marL="114300" indent="0">
              <a:buNone/>
            </a:pPr>
            <a:r>
              <a:rPr lang="ru-RU" dirty="0" smtClean="0"/>
              <a:t>•  </a:t>
            </a:r>
            <a:r>
              <a:rPr lang="ru-RU" dirty="0"/>
              <a:t>обсудить, как сделать работу интереснее:</a:t>
            </a:r>
          </a:p>
          <a:p>
            <a:r>
              <a:rPr lang="ru-RU" dirty="0"/>
              <a:t>— приветствовать идеи;</a:t>
            </a:r>
          </a:p>
          <a:p>
            <a:r>
              <a:rPr lang="ru-RU" dirty="0"/>
              <a:t>— подумать о призах/соревновании;</a:t>
            </a:r>
          </a:p>
          <a:p>
            <a:r>
              <a:rPr lang="ru-RU" dirty="0" smtClean="0"/>
              <a:t>— </a:t>
            </a:r>
            <a:r>
              <a:rPr lang="ru-RU" dirty="0"/>
              <a:t>спонсировать совместные мероприятия;</a:t>
            </a:r>
          </a:p>
          <a:p>
            <a:pPr marL="114300" indent="0">
              <a:buNone/>
            </a:pPr>
            <a:r>
              <a:rPr lang="ru-RU" dirty="0"/>
              <a:t>•  информировать людей о результатах.</a:t>
            </a:r>
          </a:p>
        </p:txBody>
      </p:sp>
    </p:spTree>
    <p:extLst>
      <p:ext uri="{BB962C8B-B14F-4D97-AF65-F5344CB8AC3E}">
        <p14:creationId xmlns:p14="http://schemas.microsoft.com/office/powerpoint/2010/main" val="21975789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Практические советы</a:t>
            </a:r>
            <a:endParaRPr lang="ru-RU" sz="32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Учтите  </a:t>
            </a:r>
            <a:r>
              <a:rPr lang="ru-RU" b="1" dirty="0"/>
              <a:t>советы  предшественников  </a:t>
            </a:r>
            <a:r>
              <a:rPr lang="ru-RU" dirty="0" smtClean="0"/>
              <a:t>Ознакомьтесь  </a:t>
            </a:r>
            <a:r>
              <a:rPr lang="ru-RU" dirty="0"/>
              <a:t>с  </a:t>
            </a:r>
            <a:r>
              <a:rPr lang="ru-RU" dirty="0" smtClean="0"/>
              <a:t>теорией мотивации (Мак-Грегор, </a:t>
            </a:r>
            <a:r>
              <a:rPr lang="ru-RU" dirty="0" err="1" smtClean="0"/>
              <a:t>Маслоу</a:t>
            </a:r>
            <a:r>
              <a:rPr lang="ru-RU" dirty="0" smtClean="0"/>
              <a:t> и др.)</a:t>
            </a:r>
          </a:p>
          <a:p>
            <a:r>
              <a:rPr lang="ru-RU" b="1" dirty="0"/>
              <a:t>Что  мотивирует  лично  вас</a:t>
            </a:r>
            <a:r>
              <a:rPr lang="ru-RU" b="1" dirty="0" smtClean="0"/>
              <a:t>?</a:t>
            </a:r>
          </a:p>
          <a:p>
            <a:r>
              <a:rPr lang="ru-RU" b="1" dirty="0" smtClean="0"/>
              <a:t>Узнайте</a:t>
            </a:r>
            <a:r>
              <a:rPr lang="ru-RU" b="1" dirty="0"/>
              <a:t>, чего ваши люди хотят от </a:t>
            </a:r>
            <a:r>
              <a:rPr lang="ru-RU" b="1" dirty="0" smtClean="0"/>
              <a:t>работы</a:t>
            </a:r>
            <a:r>
              <a:rPr lang="ru-RU" b="1" dirty="0"/>
              <a:t>.  </a:t>
            </a:r>
            <a:endParaRPr lang="ru-RU" b="1" dirty="0" smtClean="0"/>
          </a:p>
          <a:p>
            <a:r>
              <a:rPr lang="ru-RU" b="1" dirty="0" smtClean="0"/>
              <a:t>Проявляйте  </a:t>
            </a:r>
            <a:r>
              <a:rPr lang="ru-RU" b="1" dirty="0"/>
              <a:t>интерес  к  </a:t>
            </a:r>
            <a:r>
              <a:rPr lang="ru-RU" b="1" dirty="0" smtClean="0"/>
              <a:t>работе сотрудников.</a:t>
            </a:r>
          </a:p>
          <a:p>
            <a:r>
              <a:rPr lang="ru-RU" b="1" dirty="0" smtClean="0"/>
              <a:t>Устраните </a:t>
            </a:r>
            <a:r>
              <a:rPr lang="ru-RU" b="1" dirty="0"/>
              <a:t>мешающие </a:t>
            </a:r>
            <a:r>
              <a:rPr lang="ru-RU" b="1" dirty="0" smtClean="0"/>
              <a:t>факторы </a:t>
            </a:r>
            <a:r>
              <a:rPr lang="ru-RU" dirty="0" smtClean="0"/>
              <a:t>(физические </a:t>
            </a:r>
            <a:r>
              <a:rPr lang="ru-RU" dirty="0"/>
              <a:t>(помещения, оборудование) или </a:t>
            </a:r>
            <a:r>
              <a:rPr lang="ru-RU" dirty="0" smtClean="0"/>
              <a:t>психологические  </a:t>
            </a:r>
            <a:r>
              <a:rPr lang="ru-RU" dirty="0"/>
              <a:t>(скука,  </a:t>
            </a:r>
            <a:r>
              <a:rPr lang="ru-RU" dirty="0" smtClean="0"/>
              <a:t>несправедливость</a:t>
            </a:r>
            <a:r>
              <a:rPr lang="ru-RU" dirty="0"/>
              <a:t>,  </a:t>
            </a:r>
            <a:r>
              <a:rPr lang="ru-RU" dirty="0" smtClean="0"/>
              <a:t>препятствия </a:t>
            </a:r>
            <a:r>
              <a:rPr lang="ru-RU" dirty="0"/>
              <a:t>на пути к продвижению, недостаток </a:t>
            </a:r>
            <a:r>
              <a:rPr lang="ru-RU" dirty="0" smtClean="0"/>
              <a:t>уважения  </a:t>
            </a:r>
            <a:r>
              <a:rPr lang="ru-RU" dirty="0"/>
              <a:t>и  признания</a:t>
            </a:r>
            <a:r>
              <a:rPr lang="ru-RU" dirty="0" smtClean="0"/>
              <a:t>)</a:t>
            </a:r>
          </a:p>
          <a:p>
            <a:r>
              <a:rPr lang="ru-RU" b="1" dirty="0" smtClean="0"/>
              <a:t>Проявляйте  заботу.</a:t>
            </a:r>
          </a:p>
          <a:p>
            <a:r>
              <a:rPr lang="ru-RU" b="1" dirty="0"/>
              <a:t>Осторожнее с денежными поощрениями</a:t>
            </a:r>
            <a:r>
              <a:rPr lang="ru-RU" b="1" dirty="0" smtClean="0"/>
              <a:t>!</a:t>
            </a:r>
          </a:p>
          <a:p>
            <a:r>
              <a:rPr lang="ru-RU" b="1" dirty="0"/>
              <a:t>Управляйте изменениями</a:t>
            </a:r>
            <a:r>
              <a:rPr lang="ru-RU" b="1" dirty="0" smtClean="0"/>
              <a:t>.</a:t>
            </a:r>
          </a:p>
          <a:p>
            <a:r>
              <a:rPr lang="ru-RU" b="1"/>
              <a:t>Обеспечьте  обратную  связь.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31033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/>
              <a:t>Способы </a:t>
            </a:r>
            <a:r>
              <a:rPr lang="ru-RU" sz="3600" b="1" dirty="0"/>
              <a:t>постановки </a:t>
            </a:r>
            <a:r>
              <a:rPr lang="ru-RU" sz="3600" b="1" dirty="0" smtClean="0"/>
              <a:t> </a:t>
            </a:r>
            <a:r>
              <a:rPr lang="ru-RU" sz="3600" b="1" dirty="0"/>
              <a:t>целей и задач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Руководитель </a:t>
            </a:r>
            <a:r>
              <a:rPr lang="ru-RU" dirty="0"/>
              <a:t>сам определяет общую цель </a:t>
            </a:r>
            <a:r>
              <a:rPr lang="ru-RU" dirty="0" smtClean="0"/>
              <a:t>  </a:t>
            </a:r>
            <a:r>
              <a:rPr lang="ru-RU" dirty="0"/>
              <a:t>и  частные  цели  для  </a:t>
            </a:r>
            <a:r>
              <a:rPr lang="ru-RU" dirty="0" smtClean="0"/>
              <a:t>подчиненных</a:t>
            </a:r>
            <a:r>
              <a:rPr lang="ru-RU" dirty="0"/>
              <a:t>,  а  затем  выдает  индивидуальные  </a:t>
            </a:r>
            <a:r>
              <a:rPr lang="ru-RU" dirty="0" smtClean="0"/>
              <a:t>задания</a:t>
            </a:r>
            <a:r>
              <a:rPr lang="ru-RU" dirty="0"/>
              <a:t>.</a:t>
            </a:r>
          </a:p>
          <a:p>
            <a:r>
              <a:rPr lang="ru-RU" dirty="0" smtClean="0"/>
              <a:t>Руководитель </a:t>
            </a:r>
            <a:r>
              <a:rPr lang="ru-RU" dirty="0"/>
              <a:t>определяет общую и  частные </a:t>
            </a:r>
            <a:r>
              <a:rPr lang="ru-RU" dirty="0" smtClean="0"/>
              <a:t>цели </a:t>
            </a:r>
            <a:r>
              <a:rPr lang="ru-RU" dirty="0"/>
              <a:t>самостоятельно, затем организует их </a:t>
            </a:r>
            <a:r>
              <a:rPr lang="ru-RU" dirty="0" smtClean="0"/>
              <a:t>обсуждение  </a:t>
            </a:r>
            <a:r>
              <a:rPr lang="ru-RU" dirty="0"/>
              <a:t>и  по  итогам  </a:t>
            </a:r>
            <a:r>
              <a:rPr lang="ru-RU" dirty="0" smtClean="0"/>
              <a:t> </a:t>
            </a:r>
            <a:r>
              <a:rPr lang="ru-RU" dirty="0"/>
              <a:t>самостоятельно </a:t>
            </a:r>
            <a:r>
              <a:rPr lang="ru-RU" dirty="0" smtClean="0"/>
              <a:t>корректирует  </a:t>
            </a:r>
            <a:r>
              <a:rPr lang="ru-RU" dirty="0"/>
              <a:t>цели, формулирует  и  выдает  </a:t>
            </a:r>
            <a:r>
              <a:rPr lang="ru-RU" dirty="0" smtClean="0"/>
              <a:t>задания</a:t>
            </a:r>
            <a:r>
              <a:rPr lang="ru-RU" dirty="0"/>
              <a:t>.</a:t>
            </a:r>
          </a:p>
          <a:p>
            <a:r>
              <a:rPr lang="ru-RU" dirty="0" smtClean="0"/>
              <a:t>Руководитель  </a:t>
            </a:r>
            <a:r>
              <a:rPr lang="ru-RU" dirty="0"/>
              <a:t>разрабатывает  проект  общей </a:t>
            </a:r>
            <a:r>
              <a:rPr lang="ru-RU" dirty="0" smtClean="0"/>
              <a:t>цели</a:t>
            </a:r>
            <a:r>
              <a:rPr lang="ru-RU" dirty="0"/>
              <a:t>. Совместно с сотрудниками он обсуждает и </a:t>
            </a:r>
            <a:r>
              <a:rPr lang="ru-RU" dirty="0" smtClean="0"/>
              <a:t>корректирует  </a:t>
            </a:r>
            <a:r>
              <a:rPr lang="ru-RU" dirty="0"/>
              <a:t>его.  </a:t>
            </a:r>
            <a:r>
              <a:rPr lang="ru-RU" dirty="0" smtClean="0"/>
              <a:t>Сотрудники </a:t>
            </a:r>
            <a:r>
              <a:rPr lang="ru-RU" dirty="0"/>
              <a:t>сами разрабатывают цели для себя, и </a:t>
            </a:r>
            <a:r>
              <a:rPr lang="ru-RU" dirty="0" smtClean="0"/>
              <a:t>руководитель  </a:t>
            </a:r>
            <a:r>
              <a:rPr lang="ru-RU" dirty="0"/>
              <a:t>обсуждает  с  каждым  его  предложения. </a:t>
            </a:r>
            <a:r>
              <a:rPr lang="ru-RU" dirty="0" smtClean="0"/>
              <a:t>После  </a:t>
            </a:r>
            <a:r>
              <a:rPr lang="ru-RU" dirty="0"/>
              <a:t>этого  он  обсуждает  совместно  со </a:t>
            </a:r>
            <a:r>
              <a:rPr lang="ru-RU" dirty="0" smtClean="0"/>
              <a:t>всеми </a:t>
            </a:r>
            <a:r>
              <a:rPr lang="ru-RU" dirty="0"/>
              <a:t>все частные цели и утверждает их.</a:t>
            </a:r>
          </a:p>
        </p:txBody>
      </p:sp>
    </p:spTree>
    <p:extLst>
      <p:ext uri="{BB962C8B-B14F-4D97-AF65-F5344CB8AC3E}">
        <p14:creationId xmlns:p14="http://schemas.microsoft.com/office/powerpoint/2010/main" val="3500143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/>
              <a:t>Чтобы цели стали мотивами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7620000" cy="5132040"/>
          </a:xfrm>
        </p:spPr>
        <p:txBody>
          <a:bodyPr>
            <a:normAutofit fontScale="85000" lnSpcReduction="20000"/>
          </a:bodyPr>
          <a:lstStyle/>
          <a:p>
            <a:pPr marL="114300" indent="0">
              <a:buNone/>
            </a:pPr>
            <a:r>
              <a:rPr lang="ru-RU" dirty="0"/>
              <a:t>1.  Исполнители  должны  участвовать  в  </a:t>
            </a:r>
            <a:r>
              <a:rPr lang="ru-RU" dirty="0" smtClean="0"/>
              <a:t>постановке </a:t>
            </a:r>
            <a:r>
              <a:rPr lang="ru-RU" dirty="0"/>
              <a:t>цели.</a:t>
            </a:r>
          </a:p>
          <a:p>
            <a:pPr marL="114300" indent="0">
              <a:buNone/>
            </a:pPr>
            <a:r>
              <a:rPr lang="ru-RU" dirty="0"/>
              <a:t>2.  Не  следует  ставить  слишком  отдаленные </a:t>
            </a:r>
            <a:r>
              <a:rPr lang="ru-RU" dirty="0" smtClean="0"/>
              <a:t>цели</a:t>
            </a:r>
            <a:r>
              <a:rPr lang="ru-RU" dirty="0"/>
              <a:t>. Чем ближе цель, тем больше она </a:t>
            </a:r>
            <a:r>
              <a:rPr lang="ru-RU" dirty="0" smtClean="0"/>
              <a:t>мобилизует</a:t>
            </a:r>
            <a:r>
              <a:rPr lang="ru-RU" dirty="0"/>
              <a:t>.</a:t>
            </a:r>
          </a:p>
          <a:p>
            <a:pPr marL="114300" indent="0">
              <a:buNone/>
            </a:pPr>
            <a:r>
              <a:rPr lang="ru-RU" dirty="0"/>
              <a:t>3. Постановка легких для достижения целей не </a:t>
            </a:r>
            <a:r>
              <a:rPr lang="ru-RU" dirty="0" smtClean="0"/>
              <a:t>мобилизует</a:t>
            </a:r>
            <a:r>
              <a:rPr lang="ru-RU" dirty="0"/>
              <a:t>, а расхолаживает</a:t>
            </a:r>
            <a:r>
              <a:rPr lang="ru-RU" dirty="0" smtClean="0"/>
              <a:t>.</a:t>
            </a:r>
          </a:p>
          <a:p>
            <a:pPr marL="114300" indent="0">
              <a:buNone/>
            </a:pPr>
            <a:r>
              <a:rPr lang="ru-RU" dirty="0"/>
              <a:t>4. Человек более активен и прикладывает </a:t>
            </a:r>
            <a:r>
              <a:rPr lang="ru-RU" dirty="0" smtClean="0"/>
              <a:t>больше </a:t>
            </a:r>
            <a:r>
              <a:rPr lang="ru-RU" dirty="0"/>
              <a:t>усилий для достижения тех целей, которые он </a:t>
            </a:r>
            <a:r>
              <a:rPr lang="ru-RU" dirty="0" smtClean="0"/>
              <a:t>ставит </a:t>
            </a:r>
            <a:r>
              <a:rPr lang="ru-RU" dirty="0"/>
              <a:t>перед собой сам. Надо предоставить </a:t>
            </a:r>
            <a:r>
              <a:rPr lang="ru-RU" dirty="0" smtClean="0"/>
              <a:t>подчиненным  </a:t>
            </a:r>
            <a:r>
              <a:rPr lang="ru-RU" dirty="0"/>
              <a:t>возможность  самим  формулировать </a:t>
            </a:r>
            <a:r>
              <a:rPr lang="ru-RU" dirty="0" smtClean="0"/>
              <a:t>свои </a:t>
            </a:r>
            <a:r>
              <a:rPr lang="ru-RU" dirty="0"/>
              <a:t>цели, но обязательно обсуждать их с ними.</a:t>
            </a:r>
          </a:p>
          <a:p>
            <a:pPr marL="114300" indent="0">
              <a:buNone/>
            </a:pPr>
            <a:r>
              <a:rPr lang="ru-RU" dirty="0"/>
              <a:t>5. Нельзя допускать  неконкретной  постановки </a:t>
            </a:r>
            <a:r>
              <a:rPr lang="ru-RU" dirty="0" smtClean="0"/>
              <a:t>целей</a:t>
            </a:r>
            <a:r>
              <a:rPr lang="ru-RU" dirty="0"/>
              <a:t>, так как они неконтролируемы.</a:t>
            </a:r>
          </a:p>
          <a:p>
            <a:pPr marL="114300" indent="0">
              <a:buNone/>
            </a:pPr>
            <a:r>
              <a:rPr lang="ru-RU" dirty="0"/>
              <a:t>6. Совокупность частных целей должна </a:t>
            </a:r>
            <a:r>
              <a:rPr lang="ru-RU" dirty="0" smtClean="0"/>
              <a:t>составлять </a:t>
            </a:r>
            <a:r>
              <a:rPr lang="ru-RU" dirty="0"/>
              <a:t>общую цель.</a:t>
            </a:r>
          </a:p>
          <a:p>
            <a:pPr marL="114300" indent="0">
              <a:buNone/>
            </a:pPr>
            <a:r>
              <a:rPr lang="ru-RU" dirty="0"/>
              <a:t>7. Если исполнитель сомневается в том, что он </a:t>
            </a:r>
            <a:r>
              <a:rPr lang="ru-RU" dirty="0" smtClean="0"/>
              <a:t>может  </a:t>
            </a:r>
            <a:r>
              <a:rPr lang="ru-RU" dirty="0"/>
              <a:t>выполнить  полученное  задание  в  срок,  не </a:t>
            </a:r>
            <a:r>
              <a:rPr lang="ru-RU" dirty="0" smtClean="0"/>
              <a:t>стоит </a:t>
            </a:r>
            <a:r>
              <a:rPr lang="ru-RU" dirty="0"/>
              <a:t>прибегать к приказу, необходимо понять </a:t>
            </a:r>
            <a:r>
              <a:rPr lang="ru-RU" dirty="0" smtClean="0"/>
              <a:t>источник </a:t>
            </a:r>
            <a:r>
              <a:rPr lang="ru-RU" dirty="0"/>
              <a:t>затруднений. </a:t>
            </a:r>
          </a:p>
          <a:p>
            <a:pPr marL="114300" indent="0">
              <a:buNone/>
            </a:pPr>
            <a:r>
              <a:rPr lang="ru-RU" dirty="0"/>
              <a:t>8. При обсуждении частных целей </a:t>
            </a:r>
            <a:r>
              <a:rPr lang="ru-RU" dirty="0" smtClean="0"/>
              <a:t>необходимо  </a:t>
            </a:r>
            <a:r>
              <a:rPr lang="ru-RU" dirty="0"/>
              <a:t>обязательно  согласовать  все  связи,  то  есть </a:t>
            </a:r>
            <a:r>
              <a:rPr lang="ru-RU" dirty="0" smtClean="0"/>
              <a:t>зафиксировать</a:t>
            </a:r>
            <a:r>
              <a:rPr lang="ru-RU" dirty="0"/>
              <a:t>: от кого и чего ждет каждый </a:t>
            </a:r>
            <a:r>
              <a:rPr lang="ru-RU" dirty="0" smtClean="0"/>
              <a:t>исполнитель</a:t>
            </a:r>
            <a:r>
              <a:rPr lang="ru-RU" dirty="0"/>
              <a:t>,  чтобы  выполнить  свою  работу.  Эти </a:t>
            </a:r>
            <a:r>
              <a:rPr lang="ru-RU" dirty="0" smtClean="0"/>
              <a:t>связи  </a:t>
            </a:r>
            <a:r>
              <a:rPr lang="ru-RU" dirty="0"/>
              <a:t>руководитель  должен  контролировать  и </a:t>
            </a:r>
            <a:r>
              <a:rPr lang="ru-RU" dirty="0" smtClean="0"/>
              <a:t> координировать.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716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/>
              <a:t>Сущность управленческого контроля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ru-RU" b="1" dirty="0" smtClean="0"/>
              <a:t>Контроль необходим </a:t>
            </a:r>
            <a:r>
              <a:rPr lang="ru-RU" dirty="0" smtClean="0"/>
              <a:t>потому что :</a:t>
            </a:r>
          </a:p>
          <a:p>
            <a:pPr marL="571500" indent="-457200">
              <a:buAutoNum type="arabicPeriod"/>
            </a:pPr>
            <a:r>
              <a:rPr lang="ru-RU" dirty="0" smtClean="0"/>
              <a:t>Исчезает  </a:t>
            </a:r>
            <a:r>
              <a:rPr lang="ru-RU" dirty="0"/>
              <a:t>неопределенность.  Никакие  </a:t>
            </a:r>
            <a:r>
              <a:rPr lang="ru-RU" dirty="0" smtClean="0"/>
              <a:t>тщательно  </a:t>
            </a:r>
            <a:r>
              <a:rPr lang="ru-RU" dirty="0"/>
              <a:t>разработанные  планы  и  программы  </a:t>
            </a:r>
            <a:r>
              <a:rPr lang="ru-RU" dirty="0" smtClean="0"/>
              <a:t>действий </a:t>
            </a:r>
            <a:r>
              <a:rPr lang="ru-RU" dirty="0"/>
              <a:t>не могут учесть всё и все возможные </a:t>
            </a:r>
            <a:r>
              <a:rPr lang="ru-RU" dirty="0" smtClean="0"/>
              <a:t>осложнения </a:t>
            </a:r>
            <a:r>
              <a:rPr lang="ru-RU" dirty="0"/>
              <a:t>и обстоятельства. </a:t>
            </a:r>
            <a:endParaRPr lang="ru-RU" dirty="0" smtClean="0"/>
          </a:p>
          <a:p>
            <a:pPr marL="571500" indent="-457200">
              <a:buAutoNum type="arabicPeriod"/>
            </a:pPr>
            <a:r>
              <a:rPr lang="ru-RU" dirty="0" smtClean="0"/>
              <a:t>Появляется  </a:t>
            </a:r>
            <a:r>
              <a:rPr lang="ru-RU" dirty="0"/>
              <a:t>возможность  предвидеть  </a:t>
            </a:r>
            <a:r>
              <a:rPr lang="ru-RU" dirty="0" smtClean="0"/>
              <a:t>кризисные  </a:t>
            </a:r>
            <a:r>
              <a:rPr lang="ru-RU" dirty="0"/>
              <a:t>ситуации. </a:t>
            </a:r>
            <a:r>
              <a:rPr lang="ru-RU" dirty="0" smtClean="0"/>
              <a:t>Фиксировать </a:t>
            </a:r>
            <a:r>
              <a:rPr lang="ru-RU" dirty="0"/>
              <a:t>и </a:t>
            </a:r>
            <a:r>
              <a:rPr lang="ru-RU" dirty="0" smtClean="0"/>
              <a:t>исправлять </a:t>
            </a:r>
            <a:r>
              <a:rPr lang="ru-RU" dirty="0"/>
              <a:t>ошибки до того, как их последствия приведут </a:t>
            </a:r>
            <a:r>
              <a:rPr lang="ru-RU" dirty="0" smtClean="0"/>
              <a:t>к </a:t>
            </a:r>
            <a:r>
              <a:rPr lang="ru-RU" dirty="0"/>
              <a:t>кризису</a:t>
            </a:r>
            <a:r>
              <a:rPr lang="ru-RU" dirty="0" smtClean="0"/>
              <a:t>.</a:t>
            </a:r>
          </a:p>
          <a:p>
            <a:pPr marL="571500" indent="-457200">
              <a:buAutoNum type="arabicPeriod"/>
            </a:pPr>
            <a:r>
              <a:rPr lang="ru-RU" dirty="0"/>
              <a:t>Выявляются не только ошибки, но и  успехи. </a:t>
            </a:r>
            <a:r>
              <a:rPr lang="ru-RU" dirty="0" smtClean="0"/>
              <a:t>Можно  </a:t>
            </a:r>
            <a:r>
              <a:rPr lang="ru-RU" dirty="0"/>
              <a:t>определить, </a:t>
            </a:r>
            <a:r>
              <a:rPr lang="ru-RU" dirty="0" smtClean="0"/>
              <a:t>какие  </a:t>
            </a:r>
            <a:r>
              <a:rPr lang="ru-RU" dirty="0"/>
              <a:t>именно  направления  деятельности  </a:t>
            </a:r>
            <a:r>
              <a:rPr lang="ru-RU" dirty="0" smtClean="0"/>
              <a:t>наиболее </a:t>
            </a:r>
            <a:r>
              <a:rPr lang="ru-RU" dirty="0"/>
              <a:t>перспективны.</a:t>
            </a:r>
          </a:p>
        </p:txBody>
      </p:sp>
    </p:spTree>
    <p:extLst>
      <p:ext uri="{BB962C8B-B14F-4D97-AF65-F5344CB8AC3E}">
        <p14:creationId xmlns:p14="http://schemas.microsoft.com/office/powerpoint/2010/main" val="3148138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Баланс контроля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ru-RU" b="1" dirty="0"/>
              <a:t>Если меня не контролируют, значит:</a:t>
            </a:r>
            <a:endParaRPr lang="ru-RU" b="1" dirty="0" smtClean="0"/>
          </a:p>
          <a:p>
            <a:r>
              <a:rPr lang="ru-RU" dirty="0" smtClean="0"/>
              <a:t> </a:t>
            </a:r>
            <a:r>
              <a:rPr lang="ru-RU" dirty="0"/>
              <a:t>моя работа неважна, второстепенна; </a:t>
            </a:r>
          </a:p>
          <a:p>
            <a:r>
              <a:rPr lang="ru-RU" dirty="0" smtClean="0"/>
              <a:t>нет </a:t>
            </a:r>
            <a:r>
              <a:rPr lang="ru-RU" dirty="0"/>
              <a:t>критериев, по которым я мог бы оценивать </a:t>
            </a:r>
            <a:r>
              <a:rPr lang="ru-RU" dirty="0" smtClean="0"/>
              <a:t>работу</a:t>
            </a:r>
            <a:r>
              <a:rPr lang="ru-RU" dirty="0"/>
              <a:t>; </a:t>
            </a:r>
          </a:p>
          <a:p>
            <a:r>
              <a:rPr lang="ru-RU" dirty="0" smtClean="0"/>
              <a:t>я </a:t>
            </a:r>
            <a:r>
              <a:rPr lang="ru-RU" dirty="0"/>
              <a:t>не знаю, правильно ли я выполняю работу. </a:t>
            </a:r>
            <a:endParaRPr lang="ru-RU" dirty="0" smtClean="0"/>
          </a:p>
          <a:p>
            <a:pPr marL="114300" indent="0">
              <a:buNone/>
            </a:pPr>
            <a:r>
              <a:rPr lang="ru-RU" dirty="0" smtClean="0"/>
              <a:t>Если  </a:t>
            </a:r>
            <a:r>
              <a:rPr lang="ru-RU" dirty="0"/>
              <a:t>меня  не  контролируют  </a:t>
            </a:r>
            <a:r>
              <a:rPr lang="ru-RU" dirty="0" smtClean="0"/>
              <a:t>постоянно</a:t>
            </a:r>
            <a:r>
              <a:rPr lang="ru-RU" dirty="0"/>
              <a:t>,  значит,  проконтролируют  неожиданно  </a:t>
            </a:r>
            <a:r>
              <a:rPr lang="ru-RU" dirty="0" smtClean="0"/>
              <a:t>и неизвестно </a:t>
            </a:r>
            <a:r>
              <a:rPr lang="ru-RU" dirty="0"/>
              <a:t>когда</a:t>
            </a:r>
            <a:r>
              <a:rPr lang="ru-RU" dirty="0" smtClean="0"/>
              <a:t>.</a:t>
            </a:r>
          </a:p>
          <a:p>
            <a:pPr marL="114300" indent="0">
              <a:buNone/>
            </a:pPr>
            <a:r>
              <a:rPr lang="ru-RU" b="1" dirty="0" smtClean="0"/>
              <a:t>Тотальный контроль:</a:t>
            </a:r>
          </a:p>
          <a:p>
            <a:r>
              <a:rPr lang="ru-RU" dirty="0"/>
              <a:t>постоянный </a:t>
            </a:r>
            <a:r>
              <a:rPr lang="ru-RU" dirty="0" smtClean="0"/>
              <a:t>страх;</a:t>
            </a:r>
          </a:p>
          <a:p>
            <a:r>
              <a:rPr lang="ru-RU" dirty="0" smtClean="0"/>
              <a:t>чувство вины; </a:t>
            </a:r>
          </a:p>
          <a:p>
            <a:r>
              <a:rPr lang="ru-RU" dirty="0" smtClean="0"/>
              <a:t>раздражение;</a:t>
            </a:r>
          </a:p>
          <a:p>
            <a:r>
              <a:rPr lang="ru-RU" dirty="0" smtClean="0"/>
              <a:t>цель – скрыть ошибку, а не выполнить работу правильно!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7580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620000" cy="1143000"/>
          </a:xfrm>
        </p:spPr>
        <p:txBody>
          <a:bodyPr/>
          <a:lstStyle/>
          <a:p>
            <a:r>
              <a:rPr lang="ru-RU" sz="3200" dirty="0" smtClean="0"/>
              <a:t>Система </a:t>
            </a:r>
            <a:r>
              <a:rPr lang="ru-RU" sz="3200" dirty="0"/>
              <a:t>внешнего контроля </a:t>
            </a:r>
            <a:r>
              <a:rPr lang="ru-RU" sz="3200" dirty="0" smtClean="0"/>
              <a:t> или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«Закрыть  </a:t>
            </a:r>
            <a:r>
              <a:rPr lang="ru-RU" sz="3200" dirty="0" smtClean="0"/>
              <a:t>лазейки </a:t>
            </a:r>
            <a:r>
              <a:rPr lang="ru-RU" sz="3200" dirty="0"/>
              <a:t>для лентяев!»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Труднодостижимые цели для самых целеустремленных</a:t>
            </a:r>
          </a:p>
          <a:p>
            <a:r>
              <a:rPr lang="ru-RU" dirty="0" smtClean="0"/>
              <a:t>Жесткая система оценки работы</a:t>
            </a:r>
          </a:p>
          <a:p>
            <a:r>
              <a:rPr lang="ru-RU" dirty="0" smtClean="0"/>
              <a:t>Итоги контроля напрямую связаны с системой поощрения</a:t>
            </a:r>
          </a:p>
          <a:p>
            <a:endParaRPr lang="ru-RU" dirty="0"/>
          </a:p>
          <a:p>
            <a:pPr marL="114300" indent="0">
              <a:buNone/>
            </a:pPr>
            <a:r>
              <a:rPr lang="ru-RU" b="1" dirty="0" smtClean="0"/>
              <a:t>Недостатки:</a:t>
            </a:r>
          </a:p>
          <a:p>
            <a:r>
              <a:rPr lang="ru-RU" dirty="0" smtClean="0"/>
              <a:t>Улучшается не сама работа, а показатели</a:t>
            </a:r>
          </a:p>
          <a:p>
            <a:r>
              <a:rPr lang="ru-RU" dirty="0" smtClean="0"/>
              <a:t>Делать только дела за которые есть вознаграждение</a:t>
            </a:r>
          </a:p>
          <a:p>
            <a:r>
              <a:rPr lang="ru-RU" dirty="0" smtClean="0"/>
              <a:t>Манипулирование показателями</a:t>
            </a:r>
          </a:p>
          <a:p>
            <a:r>
              <a:rPr lang="ru-RU" dirty="0" smtClean="0"/>
              <a:t>Большая затрата сил руководителя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6561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Система </a:t>
            </a:r>
            <a:r>
              <a:rPr lang="ru-RU" sz="3200" dirty="0"/>
              <a:t>внутреннего стимулирования </a:t>
            </a:r>
            <a:r>
              <a:rPr lang="ru-RU" sz="3200" dirty="0" smtClean="0"/>
              <a:t> или «</a:t>
            </a:r>
            <a:r>
              <a:rPr lang="ru-RU" sz="3200" dirty="0"/>
              <a:t>отрубленные </a:t>
            </a:r>
            <a:r>
              <a:rPr lang="ru-RU" sz="3200" dirty="0" smtClean="0"/>
              <a:t>головы </a:t>
            </a:r>
            <a:r>
              <a:rPr lang="ru-RU" sz="3200" dirty="0"/>
              <a:t>не дают идей»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Цели  </a:t>
            </a:r>
            <a:r>
              <a:rPr lang="ru-RU" dirty="0"/>
              <a:t>перед  отдельными  работниками  или </a:t>
            </a:r>
            <a:r>
              <a:rPr lang="ru-RU" dirty="0" smtClean="0"/>
              <a:t>рабочими  </a:t>
            </a:r>
            <a:r>
              <a:rPr lang="ru-RU" dirty="0"/>
              <a:t>группами  устанавливаются  </a:t>
            </a:r>
            <a:r>
              <a:rPr lang="ru-RU" dirty="0" smtClean="0"/>
              <a:t>коллективно</a:t>
            </a:r>
            <a:r>
              <a:rPr lang="ru-RU" dirty="0"/>
              <a:t>, и сложность их достижения учитывается в </a:t>
            </a:r>
            <a:r>
              <a:rPr lang="ru-RU" dirty="0" smtClean="0"/>
              <a:t>последнюю </a:t>
            </a:r>
            <a:r>
              <a:rPr lang="ru-RU" dirty="0"/>
              <a:t>очередь.</a:t>
            </a:r>
          </a:p>
          <a:p>
            <a:r>
              <a:rPr lang="ru-RU" dirty="0" smtClean="0"/>
              <a:t>Оценивая  </a:t>
            </a:r>
            <a:r>
              <a:rPr lang="ru-RU" dirty="0"/>
              <a:t>продвижение  к  целям,  </a:t>
            </a:r>
            <a:r>
              <a:rPr lang="ru-RU" dirty="0" smtClean="0"/>
              <a:t>руководитель </a:t>
            </a:r>
            <a:r>
              <a:rPr lang="ru-RU" dirty="0"/>
              <a:t>вместе с исполнителями ищет суть </a:t>
            </a:r>
            <a:r>
              <a:rPr lang="ru-RU" dirty="0" smtClean="0"/>
              <a:t>возникающих </a:t>
            </a:r>
            <a:r>
              <a:rPr lang="ru-RU" dirty="0"/>
              <a:t>проблем и возможные решения, а не </a:t>
            </a:r>
            <a:r>
              <a:rPr lang="ru-RU" dirty="0" smtClean="0"/>
              <a:t>выносит </a:t>
            </a:r>
            <a:r>
              <a:rPr lang="ru-RU" dirty="0"/>
              <a:t>«приговоры». 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Уровень  заработной  платы  связан  с  </a:t>
            </a:r>
            <a:r>
              <a:rPr lang="ru-RU" dirty="0" smtClean="0"/>
              <a:t>качеством  </a:t>
            </a:r>
            <a:r>
              <a:rPr lang="ru-RU" dirty="0"/>
              <a:t>работы  и  не  зависит  от  частных  </a:t>
            </a:r>
            <a:r>
              <a:rPr lang="ru-RU" dirty="0" smtClean="0"/>
              <a:t>количественных </a:t>
            </a:r>
            <a:r>
              <a:rPr lang="ru-RU" dirty="0"/>
              <a:t>показателей, хотя и они учитываются</a:t>
            </a:r>
            <a:r>
              <a:rPr lang="ru-RU" dirty="0" smtClean="0"/>
              <a:t>.</a:t>
            </a:r>
          </a:p>
          <a:p>
            <a:pPr marL="114300" indent="0">
              <a:buNone/>
            </a:pPr>
            <a:r>
              <a:rPr lang="ru-RU" b="1" dirty="0" smtClean="0"/>
              <a:t>Недостатки</a:t>
            </a:r>
          </a:p>
          <a:p>
            <a:r>
              <a:rPr lang="ru-RU" dirty="0" smtClean="0"/>
              <a:t>Слабеет  </a:t>
            </a:r>
            <a:r>
              <a:rPr lang="ru-RU" dirty="0"/>
              <a:t>непосредственный  (оперативный) </a:t>
            </a:r>
            <a:r>
              <a:rPr lang="ru-RU" dirty="0" smtClean="0"/>
              <a:t>контроль </a:t>
            </a:r>
            <a:r>
              <a:rPr lang="ru-RU" dirty="0"/>
              <a:t>руководителя над деятельностью </a:t>
            </a:r>
            <a:r>
              <a:rPr lang="ru-RU" dirty="0" smtClean="0"/>
              <a:t>подчиненных.</a:t>
            </a:r>
            <a:endParaRPr lang="ru-RU" dirty="0"/>
          </a:p>
          <a:p>
            <a:r>
              <a:rPr lang="ru-RU" dirty="0" smtClean="0"/>
              <a:t>Появляется </a:t>
            </a:r>
            <a:r>
              <a:rPr lang="ru-RU" dirty="0"/>
              <a:t>опасность, что цели, </a:t>
            </a:r>
            <a:r>
              <a:rPr lang="ru-RU" dirty="0" smtClean="0"/>
              <a:t>имеющиеся </a:t>
            </a:r>
            <a:r>
              <a:rPr lang="ru-RU" dirty="0"/>
              <a:t>у </a:t>
            </a:r>
            <a:r>
              <a:rPr lang="ru-RU" dirty="0" smtClean="0"/>
              <a:t>организации </a:t>
            </a:r>
            <a:r>
              <a:rPr lang="ru-RU" dirty="0"/>
              <a:t>могут искусственно заменяться </a:t>
            </a:r>
            <a:r>
              <a:rPr lang="ru-RU" dirty="0" smtClean="0"/>
              <a:t>подчиненными</a:t>
            </a:r>
            <a:r>
              <a:rPr lang="ru-RU" dirty="0"/>
              <a:t>.</a:t>
            </a:r>
          </a:p>
          <a:p>
            <a:r>
              <a:rPr lang="ru-RU" dirty="0" smtClean="0"/>
              <a:t>Является  </a:t>
            </a:r>
            <a:r>
              <a:rPr lang="ru-RU" dirty="0"/>
              <a:t>затруднительным  справедливое </a:t>
            </a:r>
            <a:r>
              <a:rPr lang="ru-RU" dirty="0" smtClean="0"/>
              <a:t>распределение  </a:t>
            </a:r>
            <a:r>
              <a:rPr lang="ru-RU" dirty="0"/>
              <a:t>вознаграждения  (премий)  среди </a:t>
            </a:r>
            <a:r>
              <a:rPr lang="ru-RU" dirty="0" smtClean="0"/>
              <a:t>сотрудников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1615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Ошибки </a:t>
            </a:r>
            <a:r>
              <a:rPr lang="ru-RU" dirty="0"/>
              <a:t>контроля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Контроль «по случаю». </a:t>
            </a:r>
            <a:endParaRPr lang="ru-RU" dirty="0" smtClean="0"/>
          </a:p>
          <a:p>
            <a:r>
              <a:rPr lang="ru-RU" dirty="0"/>
              <a:t>2. Тотальный контроль. </a:t>
            </a:r>
            <a:endParaRPr lang="ru-RU" dirty="0" smtClean="0"/>
          </a:p>
          <a:p>
            <a:r>
              <a:rPr lang="ru-RU" dirty="0"/>
              <a:t>3.  Скрытый  контроль. </a:t>
            </a:r>
            <a:endParaRPr lang="ru-RU" dirty="0" smtClean="0"/>
          </a:p>
          <a:p>
            <a:r>
              <a:rPr lang="ru-RU" dirty="0"/>
              <a:t>4.  Контроль  любимого  участка. </a:t>
            </a:r>
            <a:endParaRPr lang="ru-RU" dirty="0" smtClean="0"/>
          </a:p>
          <a:p>
            <a:r>
              <a:rPr lang="ru-RU" dirty="0"/>
              <a:t>5. Контроль-проформа</a:t>
            </a:r>
            <a:r>
              <a:rPr lang="ru-RU" dirty="0" smtClean="0"/>
              <a:t>.</a:t>
            </a:r>
          </a:p>
          <a:p>
            <a:r>
              <a:rPr lang="ru-RU" dirty="0"/>
              <a:t>6. Контроль из-за  недоверия</a:t>
            </a:r>
            <a:r>
              <a:rPr lang="ru-RU" dirty="0" smtClean="0"/>
              <a:t>.</a:t>
            </a:r>
          </a:p>
          <a:p>
            <a:r>
              <a:rPr lang="ru-RU" dirty="0"/>
              <a:t>7.  Контроль  без  обратной  связи. </a:t>
            </a:r>
            <a:endParaRPr lang="ru-RU" dirty="0" smtClean="0"/>
          </a:p>
          <a:p>
            <a:r>
              <a:rPr lang="ru-RU" dirty="0"/>
              <a:t>8.  Поверхностный  контроль. </a:t>
            </a:r>
            <a:endParaRPr lang="ru-RU" dirty="0" smtClean="0"/>
          </a:p>
          <a:p>
            <a:endParaRPr lang="ru-RU" dirty="0"/>
          </a:p>
          <a:p>
            <a:pPr marL="114300" indent="0">
              <a:buNone/>
            </a:pPr>
            <a:r>
              <a:rPr lang="ru-RU" dirty="0" smtClean="0"/>
              <a:t>Задание: учитывая ошибки сформулируйте советы руководителю по правильной организации контроля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5977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Точки контроля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Этап 1: установите </a:t>
            </a:r>
            <a:r>
              <a:rPr lang="ru-RU" dirty="0" smtClean="0"/>
              <a:t>цели (помним про </a:t>
            </a:r>
            <a:r>
              <a:rPr lang="en-US" dirty="0" smtClean="0"/>
              <a:t>SMART</a:t>
            </a:r>
            <a:r>
              <a:rPr lang="ru-RU" dirty="0" smtClean="0"/>
              <a:t>-подход к целеполаганию)</a:t>
            </a:r>
          </a:p>
          <a:p>
            <a:r>
              <a:rPr lang="ru-RU" dirty="0"/>
              <a:t>Этап 2: составьте план, определите параметры </a:t>
            </a:r>
            <a:r>
              <a:rPr lang="ru-RU" dirty="0" smtClean="0"/>
              <a:t>и выполняйте задачи (методы карт памяти, дерево задач, диаграмма </a:t>
            </a:r>
            <a:r>
              <a:rPr lang="ru-RU" dirty="0" err="1" smtClean="0"/>
              <a:t>Гантта</a:t>
            </a:r>
            <a:r>
              <a:rPr lang="ru-RU" dirty="0" smtClean="0"/>
              <a:t>)</a:t>
            </a:r>
          </a:p>
          <a:p>
            <a:r>
              <a:rPr lang="ru-RU" dirty="0"/>
              <a:t>Этап 3: проводите мониторинг движения к </a:t>
            </a:r>
            <a:r>
              <a:rPr lang="ru-RU" dirty="0" smtClean="0"/>
              <a:t>цели (установить точки обязательного контроля)</a:t>
            </a:r>
          </a:p>
          <a:p>
            <a:r>
              <a:rPr lang="ru-RU" dirty="0"/>
              <a:t>Этап 4: действуйте в соответствии с результатами </a:t>
            </a:r>
            <a:r>
              <a:rPr lang="ru-RU" dirty="0" smtClean="0"/>
              <a:t>мониторинга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660316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141</TotalTime>
  <Words>1607</Words>
  <Application>Microsoft Office PowerPoint</Application>
  <PresentationFormat>Экран (4:3)</PresentationFormat>
  <Paragraphs>114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Соседство</vt:lpstr>
      <vt:lpstr>Организация, координация и контроль деятельности подчиненных</vt:lpstr>
      <vt:lpstr>Способы постановки  целей и задач</vt:lpstr>
      <vt:lpstr>Чтобы цели стали мотивами</vt:lpstr>
      <vt:lpstr>Сущность управленческого контроля</vt:lpstr>
      <vt:lpstr> Баланс контроля</vt:lpstr>
      <vt:lpstr>Система внешнего контроля  или «Закрыть  лазейки для лентяев!»</vt:lpstr>
      <vt:lpstr>Система внутреннего стимулирования  или «отрубленные головы не дают идей»</vt:lpstr>
      <vt:lpstr>Ошибки контроля</vt:lpstr>
      <vt:lpstr>Точки контроля</vt:lpstr>
      <vt:lpstr>Принятие решений: интуитивных и рациональных</vt:lpstr>
      <vt:lpstr>Мотивация и стимулирование</vt:lpstr>
      <vt:lpstr>Мотивация и стимулирование </vt:lpstr>
      <vt:lpstr>Основные типы мотивации</vt:lpstr>
      <vt:lpstr>Основные мотивационные типы работников</vt:lpstr>
      <vt:lpstr>Возможные стимулы</vt:lpstr>
      <vt:lpstr>Атмосфера</vt:lpstr>
      <vt:lpstr>Практические советы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Сергеева</dc:creator>
  <cp:lastModifiedBy>Сергеева</cp:lastModifiedBy>
  <cp:revision>13</cp:revision>
  <dcterms:created xsi:type="dcterms:W3CDTF">2015-05-04T19:25:05Z</dcterms:created>
  <dcterms:modified xsi:type="dcterms:W3CDTF">2015-05-04T21:46:19Z</dcterms:modified>
</cp:coreProperties>
</file>